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302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301" r:id="rId18"/>
    <p:sldId id="259" r:id="rId19"/>
    <p:sldId id="300" r:id="rId20"/>
    <p:sldId id="257" r:id="rId21"/>
    <p:sldId id="293" r:id="rId22"/>
    <p:sldId id="296" r:id="rId23"/>
    <p:sldId id="294" r:id="rId24"/>
    <p:sldId id="277" r:id="rId25"/>
    <p:sldId id="290" r:id="rId26"/>
    <p:sldId id="283" r:id="rId27"/>
    <p:sldId id="303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s, Jeffrey Middleton" initials="RJM" lastIdx="16" clrIdx="0">
    <p:extLst>
      <p:ext uri="{19B8F6BF-5375-455C-9EA6-DF929625EA0E}">
        <p15:presenceInfo xmlns:p15="http://schemas.microsoft.com/office/powerpoint/2012/main" userId="Richards, Jeffrey Middle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V2 for SARS-CoV-2 S and Related S Proteins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932868968302038E-2"/>
          <c:y val="1.9954240013192067E-2"/>
          <c:w val="0.89196456692913384"/>
          <c:h val="0.80727666240672791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ProteinVas!$R$110:$R$122</c:f>
              <c:strCache>
                <c:ptCount val="13"/>
                <c:pt idx="0">
                  <c:v>Uncleaved Closed</c:v>
                </c:pt>
                <c:pt idx="1">
                  <c:v>Cleaved Closed</c:v>
                </c:pt>
                <c:pt idx="2">
                  <c:v>Cleaved Open</c:v>
                </c:pt>
                <c:pt idx="3">
                  <c:v>Cleaved Intermediate</c:v>
                </c:pt>
                <c:pt idx="4">
                  <c:v>UK Closed</c:v>
                </c:pt>
                <c:pt idx="5">
                  <c:v>UK Open</c:v>
                </c:pt>
                <c:pt idx="6">
                  <c:v>SA Closed</c:v>
                </c:pt>
                <c:pt idx="7">
                  <c:v>SA Open</c:v>
                </c:pt>
                <c:pt idx="8">
                  <c:v>D614G Closed</c:v>
                </c:pt>
                <c:pt idx="9">
                  <c:v>Brazil 3-Mutant Open</c:v>
                </c:pt>
                <c:pt idx="10">
                  <c:v>Brazilian Open</c:v>
                </c:pt>
                <c:pt idx="11">
                  <c:v>Hexapro Open</c:v>
                </c:pt>
                <c:pt idx="12">
                  <c:v>SARS-CoV Open</c:v>
                </c:pt>
              </c:strCache>
            </c:strRef>
          </c:cat>
          <c:val>
            <c:numRef>
              <c:f>ProteinVas!$S$110:$S$122</c:f>
              <c:numCache>
                <c:formatCode>General</c:formatCode>
                <c:ptCount val="13"/>
                <c:pt idx="0">
                  <c:v>0.111</c:v>
                </c:pt>
                <c:pt idx="1">
                  <c:v>9.7250000000000003E-2</c:v>
                </c:pt>
                <c:pt idx="2">
                  <c:v>0.12525</c:v>
                </c:pt>
                <c:pt idx="3">
                  <c:v>0.10174999999999999</c:v>
                </c:pt>
                <c:pt idx="4">
                  <c:v>1.6E-2</c:v>
                </c:pt>
                <c:pt idx="5">
                  <c:v>-1.1249999999999999E-3</c:v>
                </c:pt>
                <c:pt idx="6">
                  <c:v>3.749999999999999E-4</c:v>
                </c:pt>
                <c:pt idx="7">
                  <c:v>8.5000000000000006E-3</c:v>
                </c:pt>
                <c:pt idx="8">
                  <c:v>6.2500000000000003E-3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7.1250000000000003E-3</c:v>
                </c:pt>
                <c:pt idx="12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5-4F25-B985-C5F50281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4"/>
        <c:axId val="366239535"/>
        <c:axId val="366232047"/>
      </c:barChart>
      <c:catAx>
        <c:axId val="36623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2047"/>
        <c:crosses val="autoZero"/>
        <c:auto val="1"/>
        <c:lblAlgn val="ctr"/>
        <c:lblOffset val="100"/>
        <c:noMultiLvlLbl val="0"/>
      </c:catAx>
      <c:valAx>
        <c:axId val="36623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V2 of Entire Chain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9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Total V2 for Wild SARS-CoV-2 S Proteins</a:t>
            </a:r>
          </a:p>
        </c:rich>
      </c:tx>
      <c:layout>
        <c:manualLayout>
          <c:xMode val="edge"/>
          <c:yMode val="edge"/>
          <c:x val="0.22992755064215517"/>
          <c:y val="4.7221216460567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14E-2"/>
          <c:y val="0.16827449851895493"/>
          <c:w val="0.88389129483814521"/>
          <c:h val="0.669869995868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ProteinVas!$G$97</c:f>
              <c:strCache>
                <c:ptCount val="1"/>
                <c:pt idx="0">
                  <c:v>Uncleaved Closed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ProteinVas!$H$97</c:f>
              <c:numCache>
                <c:formatCode>General</c:formatCode>
                <c:ptCount val="1"/>
                <c:pt idx="0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A-4132-97EB-FDCBCBE8FE6D}"/>
            </c:ext>
          </c:extLst>
        </c:ser>
        <c:ser>
          <c:idx val="1"/>
          <c:order val="1"/>
          <c:tx>
            <c:strRef>
              <c:f>ProteinVas!$G$98</c:f>
              <c:strCache>
                <c:ptCount val="1"/>
                <c:pt idx="0">
                  <c:v>Cleaved Closed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ProteinVas!$H$98</c:f>
              <c:numCache>
                <c:formatCode>General</c:formatCode>
                <c:ptCount val="1"/>
                <c:pt idx="0">
                  <c:v>9.7250000000000003E-2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A-4132-97EB-FDCBCBE8FE6D}"/>
            </c:ext>
          </c:extLst>
        </c:ser>
        <c:ser>
          <c:idx val="2"/>
          <c:order val="2"/>
          <c:tx>
            <c:strRef>
              <c:f>ProteinVas!$G$99</c:f>
              <c:strCache>
                <c:ptCount val="1"/>
                <c:pt idx="0">
                  <c:v>Cleaved Open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ProteinVas!$H$99</c:f>
              <c:numCache>
                <c:formatCode>General</c:formatCode>
                <c:ptCount val="1"/>
                <c:pt idx="0">
                  <c:v>0.12525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7A-4132-97EB-FDCBCBE8FE6D}"/>
            </c:ext>
          </c:extLst>
        </c:ser>
        <c:ser>
          <c:idx val="3"/>
          <c:order val="3"/>
          <c:tx>
            <c:strRef>
              <c:f>ProteinVas!$G$100</c:f>
              <c:strCache>
                <c:ptCount val="1"/>
                <c:pt idx="0">
                  <c:v>Cleaved Intermediate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ProteinVas!$H$100</c:f>
              <c:numCache>
                <c:formatCode>General</c:formatCode>
                <c:ptCount val="1"/>
                <c:pt idx="0">
                  <c:v>0.10174999999999999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7A-4132-97EB-FDCBCBE8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21509455"/>
        <c:axId val="321500719"/>
      </c:barChart>
      <c:catAx>
        <c:axId val="321509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1500719"/>
        <c:crosses val="autoZero"/>
        <c:auto val="1"/>
        <c:lblAlgn val="ctr"/>
        <c:lblOffset val="100"/>
        <c:noMultiLvlLbl val="0"/>
      </c:catAx>
      <c:valAx>
        <c:axId val="3215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461286089238832E-2"/>
          <c:y val="0.84958138798087934"/>
          <c:w val="0.87859878326253871"/>
          <c:h val="0.12754405005790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39:59.519" idx="1">
    <p:pos x="6746" y="156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26.703" idx="2">
    <p:pos x="4546" y="184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35.381" idx="3">
    <p:pos x="1994" y="2066"/>
    <p:text>Dips are only in wild proteins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51:45.017" idx="14">
    <p:pos x="1994" y="2162"/>
    <p:text>Reason for this is unknown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1" dt="2021-07-25T19:40:48.484" idx="4">
    <p:pos x="5098" y="1578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06.137" idx="5">
    <p:pos x="1130" y="2042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16.079" idx="6">
    <p:pos x="5066" y="2106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30.384" idx="7">
    <p:pos x="981" y="39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45.887" idx="8">
    <p:pos x="1002" y="1634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2:04.467" idx="9">
    <p:pos x="1002" y="2546"/>
    <p:text>Hint that complexity from RBD through the HR1 domains appears to be related to how effective the protein 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50:09.509" idx="13">
    <p:pos x="10" y="10"/>
    <p:text>Talk about mutations which could be the reason for increased knottedness around the peak segment areas</p:text>
    <p:extLst>
      <p:ext uri="{C676402C-5697-4E1C-873F-D02D1690AC5C}">
        <p15:threadingInfo xmlns:p15="http://schemas.microsoft.com/office/powerpoint/2012/main" timeZoneBias="240"/>
      </p:ext>
    </p:extLst>
  </p:cm>
  <p:cm authorId="1" dt="2021-07-25T20:04:38.083" idx="15">
    <p:pos x="1648" y="3464"/>
    <p:text>Functional changes resulting from these particular mutations are unknown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3:36.769" idx="11">
    <p:pos x="3666" y="2970"/>
    <p:text>Show the peak from 696:1047 to 14:1097 in the matrix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6:43.815" idx="12">
    <p:pos x="2322" y="2298"/>
    <p:text>Show the dips from 64:319 to 64:1146 and 469:519 to 469:1146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/>
              <a:t>Characterizing SARS-Cov-2</a:t>
            </a:r>
            <a:br>
              <a:rPr lang="en-US" sz="4000" b="1"/>
            </a:br>
            <a:r>
              <a:rPr lang="en-US" sz="4000" b="1"/>
              <a:t>Spike Protein Structure using second Vassiliev Measure</a:t>
            </a:r>
            <a:endParaRPr lang="en-US" sz="4000" b="1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7"/>
    </mc:Choice>
    <mc:Fallback xmlns="">
      <p:transition spd="slow" advTm="25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the alternating signed crossings</a:t>
            </a:r>
          </a:p>
          <a:p>
            <a:r>
              <a:rPr lang="en-US" sz="2800" dirty="0"/>
              <a:t>V2 is equal to the average of this over all projection directions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00F9-3F03-4284-AA9A-95871AEE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Total V2 for s Proteins – variants have low V2 compared to wild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5068B5-53E4-4121-8B87-EE3F71037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02163"/>
              </p:ext>
            </p:extLst>
          </p:nvPr>
        </p:nvGraphicFramePr>
        <p:xfrm>
          <a:off x="1141413" y="2006600"/>
          <a:ext cx="99060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185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5149561" y="2552700"/>
            <a:ext cx="546389" cy="6840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22470" y="2973161"/>
            <a:ext cx="3111500" cy="144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dips aren’t affected by conformation, but the peak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26BE1-13AF-4D35-8B18-9039772B72A3}"/>
              </a:ext>
            </a:extLst>
          </p:cNvPr>
          <p:cNvCxnSpPr>
            <a:cxnSpLocks/>
          </p:cNvCxnSpPr>
          <p:nvPr/>
        </p:nvCxnSpPr>
        <p:spPr>
          <a:xfrm flipH="1">
            <a:off x="10800907" y="319087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F2F8B-A905-4046-BB02-521EF92AC3DD}"/>
              </a:ext>
            </a:extLst>
          </p:cNvPr>
          <p:cNvCxnSpPr>
            <a:cxnSpLocks/>
          </p:cNvCxnSpPr>
          <p:nvPr/>
        </p:nvCxnSpPr>
        <p:spPr>
          <a:xfrm flipH="1">
            <a:off x="10715182" y="23617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314-38F3-4B7A-A7D8-9729014E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41" y="671524"/>
            <a:ext cx="9407317" cy="1478570"/>
          </a:xfrm>
        </p:spPr>
        <p:txBody>
          <a:bodyPr/>
          <a:lstStyle/>
          <a:p>
            <a:pPr algn="ctr"/>
            <a:r>
              <a:rPr lang="en-US" dirty="0"/>
              <a:t>Comparing V2 of entire protein for Closed and Open Conformations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50A96-048C-4105-8D3F-78F140A1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275270"/>
              </p:ext>
            </p:extLst>
          </p:nvPr>
        </p:nvGraphicFramePr>
        <p:xfrm>
          <a:off x="1762537" y="2150094"/>
          <a:ext cx="8322365" cy="45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299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"/>
    </mc:Choice>
    <mc:Fallback xmlns="">
      <p:transition spd="slow" advTm="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28" y="497060"/>
            <a:ext cx="6730999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694655" y="26868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peak at about 370-970 has increasing intensity: wild type, SA, UK, D614G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4"/>
            <a:ext cx="3592344" cy="1720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variants have some topological differences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Dips starting at 69 and 419 are only in wild S proteins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27E171-03CE-4726-9880-42BCCE313500}"/>
              </a:ext>
            </a:extLst>
          </p:cNvPr>
          <p:cNvCxnSpPr>
            <a:cxnSpLocks/>
          </p:cNvCxnSpPr>
          <p:nvPr/>
        </p:nvCxnSpPr>
        <p:spPr>
          <a:xfrm flipH="1">
            <a:off x="3828607" y="54859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4D8A28-0E6C-4471-A160-DF6AB77623A0}"/>
              </a:ext>
            </a:extLst>
          </p:cNvPr>
          <p:cNvCxnSpPr>
            <a:cxnSpLocks/>
          </p:cNvCxnSpPr>
          <p:nvPr/>
        </p:nvCxnSpPr>
        <p:spPr>
          <a:xfrm flipH="1">
            <a:off x="10694521" y="4027769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189" y="514603"/>
            <a:ext cx="6043621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-158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31711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 has increasing intensity: Wild, SARS-</a:t>
            </a:r>
            <a:r>
              <a:rPr lang="en-US" sz="2000" dirty="0" err="1">
                <a:solidFill>
                  <a:schemeClr val="bg1"/>
                </a:solidFill>
              </a:rPr>
              <a:t>CoV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Hexapro</a:t>
            </a:r>
            <a:r>
              <a:rPr lang="en-US" sz="2000" dirty="0">
                <a:solidFill>
                  <a:schemeClr val="bg1"/>
                </a:solidFill>
              </a:rPr>
              <a:t>, SA, 3-mutant, UK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1943855" y="2567695"/>
            <a:ext cx="1802645" cy="96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62A4B6-3E81-4D14-A839-3E054BFEE7F4}"/>
              </a:ext>
            </a:extLst>
          </p:cNvPr>
          <p:cNvSpPr txBox="1">
            <a:spLocks/>
          </p:cNvSpPr>
          <p:nvPr/>
        </p:nvSpPr>
        <p:spPr>
          <a:xfrm>
            <a:off x="6799168" y="3530599"/>
            <a:ext cx="2979832" cy="110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open</a:t>
            </a:r>
            <a:r>
              <a:rPr lang="en-US" sz="2000" dirty="0">
                <a:solidFill>
                  <a:schemeClr val="bg1"/>
                </a:solidFill>
              </a:rPr>
              <a:t> conformation proteins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higher V2 </a:t>
            </a:r>
            <a:r>
              <a:rPr lang="en-US" sz="2000" dirty="0">
                <a:solidFill>
                  <a:schemeClr val="bg1"/>
                </a:solidFill>
              </a:rPr>
              <a:t>values at the peak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8F201-CB79-4141-B155-F78492951F20}"/>
              </a:ext>
            </a:extLst>
          </p:cNvPr>
          <p:cNvCxnSpPr>
            <a:cxnSpLocks/>
          </p:cNvCxnSpPr>
          <p:nvPr/>
        </p:nvCxnSpPr>
        <p:spPr>
          <a:xfrm flipH="1">
            <a:off x="4680599" y="442912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3FA662-2F2F-47A1-AEAF-B46E179C1985}"/>
              </a:ext>
            </a:extLst>
          </p:cNvPr>
          <p:cNvCxnSpPr>
            <a:cxnSpLocks/>
          </p:cNvCxnSpPr>
          <p:nvPr/>
        </p:nvCxnSpPr>
        <p:spPr>
          <a:xfrm flipH="1">
            <a:off x="10567049" y="4468813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41248"/>
            <a:ext cx="9602787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the peak, indicating a tighter or more complex knot at peak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4"/>
            <a:ext cx="9905998" cy="168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segment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97" y="650941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1" y="1982786"/>
            <a:ext cx="9512300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 to aid in comparisons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Investigate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91E22">
                <a:lumMod val="48000"/>
              </a:srgbClr>
            </a:gs>
            <a:gs pos="100000">
              <a:srgbClr val="191E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6A12-7DAA-400C-8CFB-DB6F788C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8419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DCF27-081A-473F-8FC5-87991BF99E7C}"/>
              </a:ext>
            </a:extLst>
          </p:cNvPr>
          <p:cNvSpPr txBox="1"/>
          <p:nvPr/>
        </p:nvSpPr>
        <p:spPr>
          <a:xfrm>
            <a:off x="1062832" y="1071128"/>
            <a:ext cx="100663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Cai, Y., Zhang, J., </a:t>
            </a:r>
            <a:r>
              <a:rPr lang="en-US" sz="2300" dirty="0" err="1"/>
              <a:t>Ziao</a:t>
            </a:r>
            <a:r>
              <a:rPr lang="en-US" sz="2300" dirty="0"/>
              <a:t>, T. </a:t>
            </a:r>
            <a:r>
              <a:rPr lang="en-US" sz="2300" i="1" dirty="0"/>
              <a:t>et al.</a:t>
            </a:r>
            <a:r>
              <a:rPr lang="en-US" sz="2300" dirty="0"/>
              <a:t> Distinct conformational states of SARS-CoV-2 spike protein.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</a:t>
            </a:r>
            <a:r>
              <a:rPr lang="en-US" sz="2300" dirty="0"/>
              <a:t>(2020) 1586-1592.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Hu, B., Guo, H., Zhou, P. </a:t>
            </a:r>
            <a:r>
              <a:rPr lang="en-US" sz="2300" i="1" dirty="0"/>
              <a:t>et al.</a:t>
            </a:r>
            <a:r>
              <a:rPr lang="en-US" sz="2300" dirty="0"/>
              <a:t> Characteristics of SARS-CoV-2 and COVID-19. </a:t>
            </a:r>
            <a:r>
              <a:rPr lang="en-US" sz="2300" i="1" dirty="0"/>
              <a:t>Nat Rev Microbiol</a:t>
            </a:r>
            <a:r>
              <a:rPr lang="en-US" sz="2300" dirty="0"/>
              <a:t> 19</a:t>
            </a:r>
            <a:r>
              <a:rPr lang="en-US" sz="2300" b="1" dirty="0"/>
              <a:t>, </a:t>
            </a:r>
            <a:r>
              <a:rPr lang="en-US" sz="2300" dirty="0"/>
              <a:t>(2021) 141–154 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Baldwin, Q., Sumpter, B.G., Panagiotou, E</a:t>
            </a:r>
            <a:r>
              <a:rPr lang="en-US" sz="2300" i="1" dirty="0"/>
              <a:t>.</a:t>
            </a:r>
            <a:r>
              <a:rPr lang="en-US" sz="2300" dirty="0"/>
              <a:t> The local topological free energy of the SARS-CoV-2 Spike protein. (2021) 9.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Wrobel, A.G., Benton, D.J., Xu, P. </a:t>
            </a:r>
            <a:r>
              <a:rPr lang="en-US" sz="2300" i="1" dirty="0"/>
              <a:t>et al.</a:t>
            </a:r>
            <a:r>
              <a:rPr lang="en-US" sz="2300" dirty="0"/>
              <a:t> SARS-CoV-2 and bat RaTG13 spike glycoprotein structures inform on virus evolution and furin-cleavage effects. </a:t>
            </a:r>
            <a:r>
              <a:rPr lang="en-US" sz="2300" i="1" dirty="0"/>
              <a:t>Nat Struct Mol Biol</a:t>
            </a:r>
            <a:r>
              <a:rPr lang="en-US" sz="2300" dirty="0"/>
              <a:t> 27</a:t>
            </a:r>
            <a:r>
              <a:rPr lang="en-US" sz="2300" b="1" dirty="0"/>
              <a:t>, </a:t>
            </a:r>
            <a:r>
              <a:rPr lang="en-US" sz="23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Adams, C.C. </a:t>
            </a:r>
            <a:r>
              <a:rPr lang="en-US" sz="2300" i="1" dirty="0"/>
              <a:t>The Knot Book: An Elementary Introduction to the Mathematical Theory of Knots.</a:t>
            </a:r>
            <a:r>
              <a:rPr lang="en-US" sz="2300" dirty="0"/>
              <a:t> (2004) 152.</a:t>
            </a:r>
            <a:endParaRPr lang="en-US" sz="23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300" dirty="0">
                <a:effectLst/>
              </a:rPr>
              <a:t>S.M. </a:t>
            </a:r>
            <a:r>
              <a:rPr lang="en-US" sz="2300" dirty="0" err="1">
                <a:effectLst/>
              </a:rPr>
              <a:t>Gobeil</a:t>
            </a:r>
            <a:r>
              <a:rPr lang="en-US" sz="2300" dirty="0">
                <a:effectLst/>
              </a:rPr>
              <a:t>, K. </a:t>
            </a:r>
            <a:r>
              <a:rPr lang="en-US" sz="2300" dirty="0" err="1">
                <a:effectLst/>
              </a:rPr>
              <a:t>Janowska</a:t>
            </a:r>
            <a:r>
              <a:rPr lang="en-US" sz="2300" dirty="0">
                <a:effectLst/>
              </a:rPr>
              <a:t>, and S. and McDowell. Effect of natural mutations of sars-cov-2 on spike structure, conformation and antigenicity.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(2021) 1-10.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334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00000"/>
              </a:schemeClr>
            </a:gs>
            <a:gs pos="10000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" y="1128479"/>
            <a:ext cx="12191996" cy="130515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4867274"/>
            <a:ext cx="4543425" cy="1612869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MiddlebrookJF@gmail.com</a:t>
            </a:r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CE464-57FE-49DB-B2A8-B404D65F5E88}"/>
              </a:ext>
            </a:extLst>
          </p:cNvPr>
          <p:cNvSpPr txBox="1"/>
          <p:nvPr/>
        </p:nvSpPr>
        <p:spPr>
          <a:xfrm>
            <a:off x="1001137" y="5536219"/>
            <a:ext cx="136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9"/>
    </mc:Choice>
    <mc:Fallback xmlns="">
      <p:transition spd="slow" advTm="835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834" y="695939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914" y="2372984"/>
            <a:ext cx="5335399" cy="3269079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changes during the viral life cycle</a:t>
            </a:r>
          </a:p>
          <a:p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96A0C-F681-4F80-818F-FE62E18683D3}"/>
              </a:ext>
            </a:extLst>
          </p:cNvPr>
          <p:cNvGrpSpPr/>
          <p:nvPr/>
        </p:nvGrpSpPr>
        <p:grpSpPr>
          <a:xfrm>
            <a:off x="6449116" y="2270425"/>
            <a:ext cx="4302329" cy="3250599"/>
            <a:chOff x="5865216" y="3061000"/>
            <a:chExt cx="4302329" cy="3250599"/>
          </a:xfrm>
        </p:grpSpPr>
        <p:pic>
          <p:nvPicPr>
            <p:cNvPr id="9" name="Picture 8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A79DE0A0-D130-4ABB-A50E-921DA325F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29" t="6739" r="1"/>
            <a:stretch/>
          </p:blipFill>
          <p:spPr>
            <a:xfrm>
              <a:off x="5865216" y="3061000"/>
              <a:ext cx="2472610" cy="325059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95224-6D5E-427C-990C-2A1E95055F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7826" y="3061000"/>
              <a:ext cx="1829719" cy="3250599"/>
              <a:chOff x="9097348" y="1683298"/>
              <a:chExt cx="2312284" cy="4107904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6BA0EF3-5ECB-4844-BEC0-79963EFD1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1037" r="38471" b="2458"/>
              <a:stretch/>
            </p:blipFill>
            <p:spPr>
              <a:xfrm>
                <a:off x="9097348" y="1683298"/>
                <a:ext cx="2312284" cy="4107904"/>
              </a:xfrm>
              <a:prstGeom prst="rect">
                <a:avLst/>
              </a:prstGeom>
            </p:spPr>
          </p:pic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id="{8E3B65A8-4B77-41FB-9F65-0A6B60F77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 rot="16200000">
                <a:off x="9564624" y="1649931"/>
                <a:ext cx="444668" cy="511401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5B28C3DC-6F44-414F-8B7B-A93DF89F4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>
                <a:off x="9097348" y="4911012"/>
                <a:ext cx="689610" cy="793102"/>
              </a:xfrm>
              <a:prstGeom prst="rect">
                <a:avLst/>
              </a:prstGeom>
            </p:spPr>
          </p:pic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CAE0FB-B1E2-4A4D-B61B-AD155C4231B7}"/>
              </a:ext>
            </a:extLst>
          </p:cNvPr>
          <p:cNvSpPr txBox="1">
            <a:spLocks/>
          </p:cNvSpPr>
          <p:nvPr/>
        </p:nvSpPr>
        <p:spPr>
          <a:xfrm>
            <a:off x="7212905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Prefusion S Protein</a:t>
            </a:r>
          </a:p>
          <a:p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8E4C521-A691-4B28-B8CF-BABFD72260E3}"/>
              </a:ext>
            </a:extLst>
          </p:cNvPr>
          <p:cNvSpPr txBox="1">
            <a:spLocks/>
          </p:cNvSpPr>
          <p:nvPr/>
        </p:nvSpPr>
        <p:spPr>
          <a:xfrm>
            <a:off x="9265079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Postfusion S Protein</a:t>
            </a:r>
          </a:p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F4DF3-97BB-4F67-81D2-299C96E327D7}"/>
              </a:ext>
            </a:extLst>
          </p:cNvPr>
          <p:cNvSpPr txBox="1"/>
          <p:nvPr/>
        </p:nvSpPr>
        <p:spPr>
          <a:xfrm>
            <a:off x="10716695" y="5212212"/>
            <a:ext cx="49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2"/>
    </mc:Choice>
    <mc:Fallback xmlns="">
      <p:transition spd="slow" advTm="458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8" y="5146913"/>
            <a:ext cx="3575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13"/>
    </mc:Choice>
    <mc:Fallback xmlns="">
      <p:transition spd="slow" advTm="1177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t="6777" b="8825"/>
          <a:stretch/>
        </p:blipFill>
        <p:spPr>
          <a:xfrm>
            <a:off x="1270797" y="2391064"/>
            <a:ext cx="9873618" cy="3286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10398718" y="5677603"/>
            <a:ext cx="6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74"/>
    </mc:Choice>
    <mc:Fallback xmlns="">
      <p:transition spd="slow" advTm="1028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characterize the</a:t>
            </a:r>
            <a:br>
              <a:rPr lang="en-US" sz="4400" cap="none" dirty="0"/>
            </a:br>
            <a:r>
              <a:rPr lang="en-US" sz="44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[6]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9"/>
    </mc:Choice>
    <mc:Fallback xmlns="">
      <p:transition spd="slow" advTm="516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115" y="589524"/>
            <a:ext cx="9775202" cy="1273797"/>
          </a:xfrm>
        </p:spPr>
        <p:txBody>
          <a:bodyPr>
            <a:normAutofit/>
          </a:bodyPr>
          <a:lstStyle/>
          <a:p>
            <a:r>
              <a:rPr lang="en-US" sz="4400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83" y="1927318"/>
            <a:ext cx="6451535" cy="4616782"/>
          </a:xfrm>
        </p:spPr>
        <p:txBody>
          <a:bodyPr>
            <a:normAutofit/>
          </a:bodyPr>
          <a:lstStyle/>
          <a:p>
            <a:r>
              <a:rPr lang="en-US" sz="2800" dirty="0"/>
              <a:t>We look at sets of crossings to calculate V2, and they must qualify to be added</a:t>
            </a:r>
          </a:p>
          <a:p>
            <a:r>
              <a:rPr lang="en-US" sz="2800" dirty="0"/>
              <a:t>We add up all signs for qualifying sets of crossings and that is V2 for one projection</a:t>
            </a:r>
          </a:p>
          <a:p>
            <a:r>
              <a:rPr lang="en-US" sz="2800" dirty="0"/>
              <a:t>Here, we have 2 qualifying pairs of crossings. Multiply the signs and add:</a:t>
            </a:r>
          </a:p>
          <a:p>
            <a:pPr marL="0" indent="0" algn="ctr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=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-1*-1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800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110A3-E0F3-49E0-AAF5-746C6185205C}"/>
              </a:ext>
            </a:extLst>
          </p:cNvPr>
          <p:cNvGrpSpPr/>
          <p:nvPr/>
        </p:nvGrpSpPr>
        <p:grpSpPr>
          <a:xfrm>
            <a:off x="7646503" y="1181104"/>
            <a:ext cx="3644349" cy="5027541"/>
            <a:chOff x="7646503" y="1181104"/>
            <a:chExt cx="3644349" cy="5027541"/>
          </a:xfrm>
        </p:grpSpPr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AF909F52-4D05-4DAE-BF86-E1EA24B36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0" b="9671"/>
            <a:stretch/>
          </p:blipFill>
          <p:spPr>
            <a:xfrm rot="5400000">
              <a:off x="6954907" y="1872700"/>
              <a:ext cx="5027541" cy="3644349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02C074AE-8F02-4129-9FF5-66A4DA76CA5A}"/>
                </a:ext>
              </a:extLst>
            </p:cNvPr>
            <p:cNvSpPr txBox="1">
              <a:spLocks/>
            </p:cNvSpPr>
            <p:nvPr/>
          </p:nvSpPr>
          <p:spPr>
            <a:xfrm>
              <a:off x="8504203" y="4566696"/>
              <a:ext cx="563597" cy="502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B962256-AA49-4620-AB6E-1AA57C2267A5}"/>
                </a:ext>
              </a:extLst>
            </p:cNvPr>
            <p:cNvSpPr txBox="1">
              <a:spLocks/>
            </p:cNvSpPr>
            <p:nvPr/>
          </p:nvSpPr>
          <p:spPr>
            <a:xfrm>
              <a:off x="10420745" y="3124804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062615B-6812-4D85-A137-0EAF861C61E4}"/>
                </a:ext>
              </a:extLst>
            </p:cNvPr>
            <p:cNvSpPr txBox="1">
              <a:spLocks/>
            </p:cNvSpPr>
            <p:nvPr/>
          </p:nvSpPr>
          <p:spPr>
            <a:xfrm>
              <a:off x="8835625" y="2069771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+1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F9535A75-48A6-47D0-8460-43340D354896}"/>
                </a:ext>
              </a:extLst>
            </p:cNvPr>
            <p:cNvSpPr txBox="1">
              <a:spLocks/>
            </p:cNvSpPr>
            <p:nvPr/>
          </p:nvSpPr>
          <p:spPr>
            <a:xfrm>
              <a:off x="10143848" y="3201644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E6F071-02EF-40CE-815C-CA422BF52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59707" y="5738191"/>
              <a:ext cx="234867" cy="15902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779A345-CF0C-48FC-BC45-3B252DCFE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7875" y="4073352"/>
              <a:ext cx="334181" cy="24147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6CF6DFB-3898-4D9B-A727-4683304F7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4574" y="2172216"/>
              <a:ext cx="208415" cy="295830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CDD27-48C6-460F-A274-42E1D6751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1809750"/>
              <a:ext cx="114300" cy="28524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6967181-D915-48BB-8C28-9935BBA7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461" y="2094992"/>
              <a:ext cx="214602" cy="35550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D82916-3C57-4DCA-9068-25EE64232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5647" y="1783565"/>
              <a:ext cx="175713" cy="311427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C3D5230-39C7-4CA2-9684-6DEE54B4E321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245091"/>
              <a:ext cx="73748" cy="14486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1840B3D2-939C-4D7A-A56B-BEB3FEC3318E}"/>
                </a:ext>
              </a:extLst>
            </p:cNvPr>
            <p:cNvSpPr txBox="1">
              <a:spLocks/>
            </p:cNvSpPr>
            <p:nvPr/>
          </p:nvSpPr>
          <p:spPr>
            <a:xfrm>
              <a:off x="10040048" y="2708414"/>
              <a:ext cx="55697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292C298E-D630-4F37-9A44-DCDE67DA9EB1}"/>
                </a:ext>
              </a:extLst>
            </p:cNvPr>
            <p:cNvSpPr txBox="1">
              <a:spLocks/>
            </p:cNvSpPr>
            <p:nvPr/>
          </p:nvSpPr>
          <p:spPr>
            <a:xfrm>
              <a:off x="9329845" y="1543386"/>
              <a:ext cx="422380" cy="6624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69" name="Content Placeholder 2">
              <a:extLst>
                <a:ext uri="{FF2B5EF4-FFF2-40B4-BE49-F238E27FC236}">
                  <a16:creationId xmlns:a16="http://schemas.microsoft.com/office/drawing/2014/main" id="{1D6A92F4-C3D2-4BE8-9C2C-34AF1A063031}"/>
                </a:ext>
              </a:extLst>
            </p:cNvPr>
            <p:cNvSpPr txBox="1">
              <a:spLocks/>
            </p:cNvSpPr>
            <p:nvPr/>
          </p:nvSpPr>
          <p:spPr>
            <a:xfrm>
              <a:off x="8927775" y="1251968"/>
              <a:ext cx="60871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8073A7E2-5B7D-44A3-8123-5DA1918861CD}"/>
                </a:ext>
              </a:extLst>
            </p:cNvPr>
            <p:cNvSpPr txBox="1">
              <a:spLocks/>
            </p:cNvSpPr>
            <p:nvPr/>
          </p:nvSpPr>
          <p:spPr>
            <a:xfrm>
              <a:off x="9706665" y="3347860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2DD32736-A2D3-46B3-87A3-FBA8C7ABF5DC}"/>
                </a:ext>
              </a:extLst>
            </p:cNvPr>
            <p:cNvSpPr txBox="1">
              <a:spLocks/>
            </p:cNvSpPr>
            <p:nvPr/>
          </p:nvSpPr>
          <p:spPr>
            <a:xfrm>
              <a:off x="9685613" y="2908432"/>
              <a:ext cx="661441" cy="7254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F5CDDAB9-6310-4872-A9EC-AE9651C0F7F8}"/>
                </a:ext>
              </a:extLst>
            </p:cNvPr>
            <p:cNvSpPr txBox="1">
              <a:spLocks/>
            </p:cNvSpPr>
            <p:nvPr/>
          </p:nvSpPr>
          <p:spPr>
            <a:xfrm>
              <a:off x="9133283" y="4657134"/>
              <a:ext cx="552330" cy="5371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059C97D9-DD32-45F6-A6FE-B279890B7706}"/>
                </a:ext>
              </a:extLst>
            </p:cNvPr>
            <p:cNvSpPr txBox="1">
              <a:spLocks/>
            </p:cNvSpPr>
            <p:nvPr/>
          </p:nvSpPr>
          <p:spPr>
            <a:xfrm>
              <a:off x="8781811" y="4389954"/>
              <a:ext cx="744135" cy="7703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2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3"/>
    </mc:Choice>
    <mc:Fallback xmlns="">
      <p:transition spd="slow" advTm="1301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2117</TotalTime>
  <Words>1028</Words>
  <Application>Microsoft Office PowerPoint</Application>
  <PresentationFormat>Widescreen</PresentationFormat>
  <Paragraphs>117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Lucida Sans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Total V2 for s Proteins – variants have low V2 compared to wild</vt:lpstr>
      <vt:lpstr>V2 along Wild SARS-CoV-2 s Proteins: 400/600 scan-lengths</vt:lpstr>
      <vt:lpstr>Comparing V2 of entire protein for Closed and Open Conformations</vt:lpstr>
      <vt:lpstr>V2 along RBD-Down Proteins at 400/600 Scan-lengths</vt:lpstr>
      <vt:lpstr>V2 along RBD-Up Proteins at 400/600 Scan-lengths</vt:lpstr>
      <vt:lpstr>RBD-Up appears to increase V2 at the peak, indicating a tighter or more complex knot at peak segments</vt:lpstr>
      <vt:lpstr>Mutations of Interest at Peak segments</vt:lpstr>
      <vt:lpstr>V2 Fingerprint Matrix Of The Uncleaved Closed S Protein (PDB: 6zge)</vt:lpstr>
      <vt:lpstr>Future Work</vt:lpstr>
      <vt:lpstr>Acknowledgements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619</cp:revision>
  <dcterms:created xsi:type="dcterms:W3CDTF">2021-07-10T19:37:09Z</dcterms:created>
  <dcterms:modified xsi:type="dcterms:W3CDTF">2021-07-26T19:26:41Z</dcterms:modified>
</cp:coreProperties>
</file>